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3A5C75BA-3964-48D6-BE2A-AB44BDD72A54}" type="datetimeFigureOut">
              <a:rPr lang="en-US" smtClean="0"/>
              <a:pPr/>
              <a:t>8/30/10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A54316E9-3608-4C3F-9F92-65CB913B0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Natural Sciences as </a:t>
            </a:r>
            <a:r>
              <a:rPr lang="en-US" dirty="0" err="1" smtClean="0"/>
              <a:t>AoK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 Scientific Method :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r>
              <a:rPr lang="en-US" dirty="0" smtClean="0"/>
              <a:t>Scientific progress needs a background of careful observation (</a:t>
            </a:r>
            <a:r>
              <a:rPr lang="en-US" dirty="0" err="1" smtClean="0"/>
              <a:t>Kepler</a:t>
            </a:r>
            <a:r>
              <a:rPr lang="en-US" dirty="0" smtClean="0"/>
              <a:t> need </a:t>
            </a:r>
            <a:r>
              <a:rPr lang="en-US" dirty="0" err="1" smtClean="0"/>
              <a:t>Tycho</a:t>
            </a:r>
            <a:r>
              <a:rPr lang="en-US" dirty="0" smtClean="0"/>
              <a:t> Brahe, 1546-1601)</a:t>
            </a:r>
          </a:p>
          <a:p>
            <a:r>
              <a:rPr lang="en-US" dirty="0" smtClean="0"/>
              <a:t>Technology can strengthen powers of observation (telescope &amp; microscope)</a:t>
            </a:r>
          </a:p>
          <a:p>
            <a:r>
              <a:rPr lang="en-US" dirty="0" smtClean="0"/>
              <a:t>Imagination has an important role in scientific discoveries (Copernicus saw what so many others had not seen*)</a:t>
            </a:r>
          </a:p>
          <a:p>
            <a:r>
              <a:rPr lang="en-US" dirty="0" smtClean="0"/>
              <a:t>Mathematics plays a key function; it gives expression &amp; precision (Newton’s laws)</a:t>
            </a:r>
          </a:p>
          <a:p>
            <a:endParaRPr lang="en-US" dirty="0" smtClean="0"/>
          </a:p>
          <a:p>
            <a:pPr>
              <a:buNone/>
            </a:pPr>
            <a:r>
              <a:rPr lang="en-US" sz="1600" dirty="0" smtClean="0"/>
              <a:t>		*Aristarchus (3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century BCE Greek astronomer proposed a heliocentric universe)</a:t>
            </a:r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0817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Scientific Method :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Observation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2400" dirty="0" smtClean="0"/>
              <a:t>Relevance: humans always begin with an idea(s) of what is or is not relevant to a problem</a:t>
            </a:r>
          </a:p>
          <a:p>
            <a:r>
              <a:rPr lang="en-US" sz="2400" dirty="0" smtClean="0"/>
              <a:t>Selective nature of perception: possible to overlook or not anticipate something that turns out to be relevant (# people in a room during an experiment)</a:t>
            </a:r>
          </a:p>
          <a:p>
            <a:r>
              <a:rPr lang="en-US" sz="2400" dirty="0" smtClean="0"/>
              <a:t>Expectations can influence observations</a:t>
            </a:r>
          </a:p>
          <a:p>
            <a:r>
              <a:rPr lang="en-US" sz="2400" dirty="0" smtClean="0"/>
              <a:t>Expert seeing: practice &amp; experience to look in microscope or read an ultrasound</a:t>
            </a:r>
          </a:p>
          <a:p>
            <a:r>
              <a:rPr lang="en-US" sz="2400" dirty="0" smtClean="0"/>
              <a:t>Observer effect: an of observation can affect what is observed (thermometer)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Scientific Method :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Hypothesis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2400" b="1" dirty="0" smtClean="0"/>
              <a:t>Confirmation bias: accept evidence that confirms biases &amp; reject evidence that does not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Charles Darwin (1809-1882): “’I followed a golden rule, namely that whenever a new observation or thought came across me, which was opposed to my general results, I make a memorandum of it without fail at once; for I had found by experience that such facts and thoughts were far more apt to escape from the memory than favorable ones.” (</a:t>
            </a:r>
            <a:r>
              <a:rPr lang="en-US" sz="2400" b="1" dirty="0" err="1" smtClean="0"/>
              <a:t>Lagermaat</a:t>
            </a:r>
            <a:r>
              <a:rPr lang="en-US" sz="2400" b="1" dirty="0" smtClean="0"/>
              <a:t>, p. 230)</a:t>
            </a:r>
            <a:endParaRPr lang="en-US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Scientific Method :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Hypothesis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2400" b="1" dirty="0" smtClean="0"/>
              <a:t>Background assumptions: humans make assumptions that may prove to be incorrect (notion that stars were close to the Earth)</a:t>
            </a:r>
          </a:p>
          <a:p>
            <a:r>
              <a:rPr lang="en-US" sz="2400" b="1" dirty="0" smtClean="0"/>
              <a:t>Different hypotheses can be consistent with a set of data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Principle of Simplicity: in the presence of two or more competing theories that make the same predictions… the simpler theory is to be preferred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Scientific Method :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Law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2400" b="1" dirty="0" smtClean="0"/>
              <a:t>Problem of Induction: move from observed to unobserved (all swans are white or all metals expand when heated)</a:t>
            </a:r>
          </a:p>
          <a:p>
            <a:r>
              <a:rPr lang="en-US" sz="2400" b="1" dirty="0" smtClean="0"/>
              <a:t>Practical Problems: how many observations are needed?</a:t>
            </a:r>
          </a:p>
          <a:p>
            <a:r>
              <a:rPr lang="en-US" sz="2400" b="1" dirty="0" smtClean="0"/>
              <a:t>Theoretical Problems: </a:t>
            </a:r>
          </a:p>
          <a:p>
            <a:endParaRPr lang="en-US" sz="2400" b="1" dirty="0" smtClean="0"/>
          </a:p>
          <a:p>
            <a:pPr lvl="2">
              <a:buFont typeface="Wingdings" pitchFamily="2" charset="2"/>
              <a:buChar char="Ø"/>
            </a:pPr>
            <a:r>
              <a:rPr lang="en-US" sz="1800" b="1" dirty="0" smtClean="0"/>
              <a:t>science is based on </a:t>
            </a:r>
            <a:r>
              <a:rPr lang="en-US" sz="1800" b="1" dirty="0" err="1" smtClean="0"/>
              <a:t>empricism</a:t>
            </a:r>
            <a:r>
              <a:rPr lang="en-US" sz="1800" b="1" dirty="0" smtClean="0"/>
              <a:t> (no claims beyond the observed)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b="1" dirty="0" smtClean="0"/>
              <a:t>grounding in observation gives authority to science not found in pseudo-science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b="1" dirty="0" smtClean="0"/>
              <a:t>do we refuse to make claims that go beyond what has been observed?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b="1" dirty="0" smtClean="0"/>
              <a:t>how do new laws &amp; discoveries get made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b="1" dirty="0" smtClean="0"/>
              <a:t>allow right of scientists to reason from particular to general</a:t>
            </a:r>
          </a:p>
          <a:p>
            <a:pPr lvl="2">
              <a:buFont typeface="Wingdings" pitchFamily="2" charset="2"/>
              <a:buChar char="Ø"/>
            </a:pPr>
            <a:r>
              <a:rPr lang="en-US" sz="1800" b="1" dirty="0" smtClean="0"/>
              <a:t>a</a:t>
            </a:r>
            <a:r>
              <a:rPr lang="en-US" sz="1800" b="1" smtClean="0"/>
              <a:t>bandon </a:t>
            </a:r>
            <a:r>
              <a:rPr lang="en-US" sz="1800" b="1" dirty="0" smtClean="0"/>
              <a:t>claim that science is strictly </a:t>
            </a:r>
            <a:r>
              <a:rPr lang="en-US" sz="1800" b="1" dirty="0" err="1" smtClean="0"/>
              <a:t>emprical</a:t>
            </a:r>
            <a:r>
              <a:rPr lang="en-US" sz="1800" b="1" dirty="0" smtClean="0"/>
              <a:t>?</a:t>
            </a:r>
            <a:endParaRPr lang="en-US" sz="1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Natural Science?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“Science may be described as the art of systematic oversimplification.”</a:t>
            </a:r>
          </a:p>
          <a:p>
            <a:pPr>
              <a:buNone/>
            </a:pPr>
            <a:r>
              <a:rPr lang="en-US" dirty="0" smtClean="0"/>
              <a:t>		--Karl Popper (1902-1994)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“Science is a way of thinking more than it is a body of knowledge.”</a:t>
            </a:r>
          </a:p>
          <a:p>
            <a:pPr>
              <a:buNone/>
            </a:pPr>
            <a:r>
              <a:rPr lang="en-US" dirty="0" smtClean="0"/>
              <a:t>		--Carl Sagan (1934-1996)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Scientific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633222" indent="-514350">
              <a:buFont typeface="+mj-lt"/>
              <a:buAutoNum type="arabicPeriod"/>
            </a:pPr>
            <a:r>
              <a:rPr lang="en-US" sz="4000" dirty="0" err="1" smtClean="0"/>
              <a:t>Observartion</a:t>
            </a:r>
            <a:endParaRPr lang="en-US" sz="4000" dirty="0" smtClean="0"/>
          </a:p>
          <a:p>
            <a:pPr marL="633222" indent="-514350">
              <a:buFont typeface="+mj-lt"/>
              <a:buAutoNum type="arabicPeriod"/>
            </a:pPr>
            <a:r>
              <a:rPr lang="en-US" sz="4000" dirty="0" smtClean="0"/>
              <a:t>Hypothesis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000" dirty="0" smtClean="0"/>
              <a:t>Experiment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000" dirty="0" smtClean="0"/>
              <a:t>Law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000" dirty="0" smtClean="0"/>
              <a:t>Theory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Scientific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05800" cy="5334000"/>
          </a:xfrm>
        </p:spPr>
        <p:txBody>
          <a:bodyPr anchor="ctr">
            <a:normAutofit fontScale="55000" lnSpcReduction="2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US" sz="4400" dirty="0" smtClean="0"/>
              <a:t>Observe and record data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400" dirty="0" smtClean="0"/>
              <a:t>Classify relevant data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400" dirty="0" smtClean="0"/>
              <a:t>Search for a pattern in the data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400" dirty="0" smtClean="0"/>
              <a:t>Formulate a hypothesis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400" dirty="0" smtClean="0"/>
              <a:t>Make a predication based on steps 1-4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400" dirty="0" smtClean="0"/>
              <a:t>Test prediction using an experiment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400" dirty="0" smtClean="0"/>
              <a:t>If experiment confirms hypothesis = discovery of a scientific law</a:t>
            </a:r>
          </a:p>
          <a:p>
            <a:pPr marL="1410462" lvl="3" indent="-514350">
              <a:buFont typeface="Arial" pitchFamily="34" charset="0"/>
              <a:buChar char="•"/>
            </a:pPr>
            <a:r>
              <a:rPr lang="en-US" sz="2500" dirty="0" smtClean="0"/>
              <a:t>Controllability: vary only 1 factor at a time to help isolate cause of phenomenon being investigated</a:t>
            </a:r>
          </a:p>
          <a:p>
            <a:pPr marL="1410462" lvl="3" indent="-514350">
              <a:buFont typeface="Arial" pitchFamily="34" charset="0"/>
              <a:buChar char="•"/>
            </a:pPr>
            <a:r>
              <a:rPr lang="en-US" sz="2500" dirty="0" smtClean="0"/>
              <a:t>Measurability:  relevant variables must be measurable, which allows precisions &amp; objectivity</a:t>
            </a:r>
          </a:p>
          <a:p>
            <a:pPr marL="1410462" lvl="3" indent="-514350">
              <a:buFont typeface="Arial" pitchFamily="34" charset="0"/>
              <a:buChar char="•"/>
            </a:pPr>
            <a:r>
              <a:rPr lang="en-US" sz="2500" dirty="0" smtClean="0"/>
              <a:t>Repeatability:  others must be able to repeat experiment &amp; confirm results</a:t>
            </a:r>
          </a:p>
          <a:p>
            <a:pPr marL="633222" indent="-514350">
              <a:buFont typeface="+mj-lt"/>
              <a:buAutoNum type="arabicPeriod"/>
            </a:pPr>
            <a:r>
              <a:rPr lang="en-US" sz="4400" dirty="0" smtClean="0"/>
              <a:t>Develop a theory, which explains &amp; unifies various laws based on an underlying principle: a good theory explains why laws are the way they are &amp; provides focus for further research*</a:t>
            </a:r>
          </a:p>
          <a:p>
            <a:pPr marL="633222" indent="-514350">
              <a:buNone/>
            </a:pPr>
            <a:endParaRPr lang="en-US" dirty="0" smtClean="0"/>
          </a:p>
          <a:p>
            <a:pPr marL="633222" indent="-514350">
              <a:buNone/>
            </a:pPr>
            <a:r>
              <a:rPr lang="en-US" dirty="0" smtClean="0"/>
              <a:t>	</a:t>
            </a:r>
            <a:r>
              <a:rPr lang="en-US" sz="2000" dirty="0" smtClean="0"/>
              <a:t>* </a:t>
            </a:r>
            <a:r>
              <a:rPr lang="en-US" sz="2000" dirty="0" err="1" smtClean="0"/>
              <a:t>Lagemaat</a:t>
            </a:r>
            <a:r>
              <a:rPr lang="en-US" sz="2000" dirty="0" smtClean="0"/>
              <a:t>, Richard van de, </a:t>
            </a:r>
            <a:r>
              <a:rPr lang="en-US" sz="2000" i="1" dirty="0" smtClean="0"/>
              <a:t>Theory of </a:t>
            </a:r>
            <a:r>
              <a:rPr lang="en-US" sz="2000" i="1" dirty="0" err="1" smtClean="0"/>
              <a:t>Knowlesde</a:t>
            </a:r>
            <a:r>
              <a:rPr lang="en-US" sz="2000" i="1" dirty="0" smtClean="0"/>
              <a:t>: for the IB Diploma,</a:t>
            </a:r>
            <a:r>
              <a:rPr lang="en-US" sz="2000" dirty="0" smtClean="0"/>
              <a:t> Cambridge: Cambridge University Press, 2009, p.226.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081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Scientific Method :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None/>
            </a:pPr>
            <a:r>
              <a:rPr lang="en-US" b="1" dirty="0" smtClean="0"/>
              <a:t>Observation:</a:t>
            </a:r>
          </a:p>
          <a:p>
            <a:pPr marL="633222" indent="-514350">
              <a:buFont typeface="+mj-lt"/>
              <a:buAutoNum type="arabicPeriod"/>
            </a:pPr>
            <a:endParaRPr lang="en-US" b="1" dirty="0" smtClean="0"/>
          </a:p>
          <a:p>
            <a:pPr marL="633222" indent="-514350"/>
            <a:r>
              <a:rPr lang="en-US" sz="2400" dirty="0" smtClean="0"/>
              <a:t>Observation of the nighttime sky over the centuries became better, leading to a more complicated picture of heavenly bodies</a:t>
            </a:r>
          </a:p>
          <a:p>
            <a:pPr marL="633222" indent="-514350"/>
            <a:endParaRPr lang="en-US" sz="2400" dirty="0" smtClean="0"/>
          </a:p>
          <a:p>
            <a:pPr marL="633222" indent="-514350"/>
            <a:r>
              <a:rPr lang="en-US" sz="2400" dirty="0" smtClean="0"/>
              <a:t>Ptolemy’s geocentric model of the universe become less orderly and more messy, needing more &amp; more new explanations to make sense of the model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Scientific Method :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None/>
            </a:pPr>
            <a:r>
              <a:rPr lang="en-US" b="1" dirty="0" smtClean="0"/>
              <a:t>Hypothesis</a:t>
            </a:r>
          </a:p>
          <a:p>
            <a:pPr marL="633222" indent="-514350">
              <a:buNone/>
            </a:pPr>
            <a:endParaRPr lang="en-US" b="1" dirty="0" smtClean="0"/>
          </a:p>
          <a:p>
            <a:pPr marL="633222" indent="-514350"/>
            <a:r>
              <a:rPr lang="en-US" sz="2400" dirty="0" err="1" smtClean="0"/>
              <a:t>Nicolaus</a:t>
            </a:r>
            <a:r>
              <a:rPr lang="en-US" sz="2400" dirty="0" smtClean="0"/>
              <a:t> Copernicus (1473-1543) proposes a heliocentric model of the universe with the sun at the center &amp; the Earth revolving around the sun</a:t>
            </a:r>
          </a:p>
          <a:p>
            <a:pPr marL="633222" indent="-514350"/>
            <a:endParaRPr lang="en-US" sz="2400" dirty="0" smtClean="0"/>
          </a:p>
          <a:p>
            <a:pPr marL="633222" indent="-514350"/>
            <a:r>
              <a:rPr lang="en-US" sz="2400" dirty="0" smtClean="0"/>
              <a:t>Simpler &amp; more elegant explanation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Scientific Method :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Prediction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2400" b="1" dirty="0" smtClean="0"/>
              <a:t>In Ptolemaic model, Venus always same size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In Copernican model, Venus’ size should vary depending on its distance from the Earth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1609: Galileo (1564-1642) uses his telescope to observe that Venus’ size does vary depending on its relative position from Earth just as Copernicus had predicted</a:t>
            </a:r>
            <a:endParaRPr lang="en-US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Scientific Method :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Law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2400" b="1" dirty="0" smtClean="0"/>
              <a:t>Johann </a:t>
            </a:r>
            <a:r>
              <a:rPr lang="en-US" sz="2400" b="1" dirty="0" err="1" smtClean="0"/>
              <a:t>Kepler</a:t>
            </a:r>
            <a:r>
              <a:rPr lang="en-US" sz="2400" b="1" dirty="0" smtClean="0"/>
              <a:t> (1571-1630) used the above observations &amp; discoveries in his study of the heavenly bodies</a:t>
            </a:r>
          </a:p>
          <a:p>
            <a:endParaRPr lang="en-US" sz="2400" b="1" dirty="0" smtClean="0"/>
          </a:p>
          <a:p>
            <a:r>
              <a:rPr lang="en-US" sz="2400" b="1" dirty="0" err="1" smtClean="0"/>
              <a:t>Kepler</a:t>
            </a:r>
            <a:r>
              <a:rPr lang="en-US" sz="2400" b="1" dirty="0" smtClean="0"/>
              <a:t> developed his laws of planetary motion, which included his assertion than planets revolve around the Sun in ellipses</a:t>
            </a:r>
            <a:endParaRPr lang="en-US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Scientific Method : 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08280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Theory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sz="2400" b="1" dirty="0" smtClean="0"/>
              <a:t>Isaac Newton (1642-1727) devised the theory of gravity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Theory of Gravity: there is a force of attraction between objects, directly proportional to their masses &amp; inversely proportional to the square of the distance between objects (2x distance: ¼ gravitational attraction)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Broader theory of gravity explained why apples fall (probably apocryphal story), people have weight, movement of the tides &amp; led to discovery of Uranus (1781) &amp; Neptune (1846) </a:t>
            </a:r>
            <a:endParaRPr lang="en-US" sz="24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86</TotalTime>
  <Words>950</Words>
  <Application>Microsoft Macintosh PowerPoint</Application>
  <PresentationFormat>On-screen Show (4:3)</PresentationFormat>
  <Paragraphs>103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The Natural Sciences as AoK</vt:lpstr>
      <vt:lpstr>What is Natural Science?</vt:lpstr>
      <vt:lpstr>The Scientific Method</vt:lpstr>
      <vt:lpstr>The Scientific Method</vt:lpstr>
      <vt:lpstr>The Scientific Method : An Example</vt:lpstr>
      <vt:lpstr>The Scientific Method : An Example</vt:lpstr>
      <vt:lpstr>The Scientific Method : An Example</vt:lpstr>
      <vt:lpstr>The Scientific Method : An Example</vt:lpstr>
      <vt:lpstr>The Scientific Method : An Example</vt:lpstr>
      <vt:lpstr>The Scientific Method : Consider</vt:lpstr>
      <vt:lpstr>The Scientific Method : Problems</vt:lpstr>
      <vt:lpstr>The Scientific Method : Problems</vt:lpstr>
      <vt:lpstr>The Scientific Method : Problems</vt:lpstr>
      <vt:lpstr>The Scientific Method : Problems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Natural Sciences as AoK</dc:title>
  <dc:creator>Russ</dc:creator>
  <cp:lastModifiedBy>Russell Quinlan</cp:lastModifiedBy>
  <cp:revision>18</cp:revision>
  <dcterms:created xsi:type="dcterms:W3CDTF">2010-08-30T05:33:19Z</dcterms:created>
  <dcterms:modified xsi:type="dcterms:W3CDTF">2010-08-30T05:37:00Z</dcterms:modified>
</cp:coreProperties>
</file>